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6"/>
  </p:notesMasterIdLst>
  <p:handoutMasterIdLst>
    <p:handoutMasterId r:id="rId47"/>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5" r:id="rId33"/>
    <p:sldId id="386" r:id="rId34"/>
    <p:sldId id="382" r:id="rId35"/>
    <p:sldId id="387" r:id="rId36"/>
    <p:sldId id="388" r:id="rId37"/>
    <p:sldId id="329" r:id="rId38"/>
    <p:sldId id="340" r:id="rId39"/>
    <p:sldId id="355" r:id="rId40"/>
    <p:sldId id="335" r:id="rId41"/>
    <p:sldId id="378" r:id="rId42"/>
    <p:sldId id="380" r:id="rId43"/>
    <p:sldId id="379" r:id="rId44"/>
    <p:sldId id="326"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6" d="100"/>
          <a:sy n="76" d="100"/>
        </p:scale>
        <p:origin x="194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2015-10-13</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2015-10-13</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(keep this slide</a:t>
            </a:r>
            <a:r>
              <a:rPr lang="en-US" baseline="0" dirty="0" smtClean="0"/>
              <a:t> too)</a:t>
            </a:r>
            <a:endParaRPr lang="en-US" dirty="0" smtClean="0"/>
          </a:p>
          <a:p>
            <a:endParaRPr lang="en-US" dirty="0" smtClean="0"/>
          </a:p>
          <a:p>
            <a:r>
              <a:rPr lang="en-US" dirty="0" smtClean="0"/>
              <a:t>Talk </a:t>
            </a:r>
            <a:r>
              <a:rPr lang="en-US" dirty="0" smtClean="0"/>
              <a:t>about how the results are analyzed</a:t>
            </a:r>
            <a:r>
              <a:rPr lang="en-US" baseline="0" dirty="0" smtClean="0"/>
              <a:t>, i.e. why they are different and what that </a:t>
            </a:r>
            <a:r>
              <a:rPr lang="en-US" baseline="0" dirty="0" smtClean="0"/>
              <a:t>means</a:t>
            </a:r>
          </a:p>
          <a:p>
            <a:endParaRPr lang="en-US" baseline="0" dirty="0" smtClean="0"/>
          </a:p>
          <a:p>
            <a:r>
              <a:rPr lang="en-US" baseline="0" dirty="0" smtClean="0"/>
              <a:t>Probably need a better plot here</a:t>
            </a:r>
            <a:endParaRPr lang="en-US" baseline="0" dirty="0" smtClean="0"/>
          </a:p>
          <a:p>
            <a:endParaRPr lang="en-US" baseline="0" dirty="0" smtClean="0"/>
          </a:p>
          <a:p>
            <a:r>
              <a:rPr lang="en-US" baseline="0" dirty="0" smtClean="0"/>
              <a:t>Time </a:t>
            </a:r>
            <a:r>
              <a:rPr lang="en-US" baseline="0" dirty="0" smtClean="0"/>
              <a:t>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Mention tipping</a:t>
            </a:r>
            <a:r>
              <a:rPr lang="en-US" baseline="0" dirty="0" smtClean="0"/>
              <a:t> point and having a margin around it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a:t>
            </a:r>
            <a:r>
              <a:rPr lang="en-US" dirty="0" smtClean="0"/>
              <a:t>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 make slot </a:t>
            </a:r>
            <a:r>
              <a:rPr lang="en-US" baseline="0" dirty="0" err="1" smtClean="0"/>
              <a:t>bw</a:t>
            </a:r>
            <a:r>
              <a:rPr lang="en-US" baseline="0" dirty="0" smtClean="0"/>
              <a:t> diagram (use from tool)</a:t>
            </a:r>
            <a:endParaRPr lang="en-US" dirty="0" smtClean="0"/>
          </a:p>
          <a:p>
            <a:endParaRPr lang="en-US" dirty="0" smtClean="0"/>
          </a:p>
          <a:p>
            <a:endParaRPr lang="en-US" dirty="0" smtClean="0"/>
          </a:p>
          <a:p>
            <a:r>
              <a:rPr lang="en-US" dirty="0" smtClean="0"/>
              <a:t>These </a:t>
            </a:r>
            <a:r>
              <a:rPr lang="en-US" dirty="0" smtClean="0"/>
              <a:t>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a:t>
            </a:r>
            <a:r>
              <a:rPr lang="en-US" baseline="0" dirty="0" smtClean="0"/>
              <a:t>TC</a:t>
            </a:r>
          </a:p>
          <a:p>
            <a:endParaRPr lang="en-US" baseline="0" dirty="0" smtClean="0"/>
          </a:p>
          <a:p>
            <a:r>
              <a:rPr lang="en-US" baseline="0" dirty="0" smtClean="0"/>
              <a:t>Making the assumption/point works because we can add/subtract linearly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to single slide; make the point; explain it well; simplify</a:t>
            </a:r>
          </a:p>
          <a:p>
            <a:endParaRPr lang="en-US" dirty="0" smtClean="0"/>
          </a:p>
          <a:p>
            <a:r>
              <a:rPr lang="en-US" dirty="0" smtClean="0"/>
              <a:t>Handle variable delay in networks</a:t>
            </a:r>
          </a:p>
          <a:p>
            <a:endParaRPr lang="en-US" dirty="0" smtClean="0"/>
          </a:p>
          <a:p>
            <a:r>
              <a:rPr lang="en-US" dirty="0" smtClean="0"/>
              <a:t>Make backup figure</a:t>
            </a:r>
          </a:p>
          <a:p>
            <a:endParaRPr lang="en-US" dirty="0" smtClean="0"/>
          </a:p>
          <a:p>
            <a:r>
              <a:rPr lang="en-US" dirty="0" smtClean="0"/>
              <a:t>Make sequence diagram for delay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you’d want to do this: if the periodicity increases, the system will</a:t>
            </a:r>
            <a:r>
              <a:rPr lang="en-US" baseline="0" dirty="0" smtClean="0"/>
              <a:t> be harder to analyze and has a chance of being unstable (explain how)</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25</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a:t>
            </a:r>
            <a:r>
              <a:rPr lang="en-US" baseline="0" dirty="0" smtClean="0"/>
              <a:t>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Revert figure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more specific and explain well what a component</a:t>
            </a:r>
            <a:r>
              <a:rPr lang="en-US" baseline="0" dirty="0" smtClean="0"/>
              <a:t> model</a:t>
            </a:r>
          </a:p>
          <a:p>
            <a:endParaRPr lang="en-US" baseline="0" dirty="0" smtClean="0"/>
          </a:p>
          <a:p>
            <a:r>
              <a:rPr lang="en-US" baseline="0" dirty="0" smtClean="0"/>
              <a:t>Mention that we specifically focused on pub/sub</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assumptions</a:t>
            </a:r>
            <a:r>
              <a:rPr lang="en-US" baseline="0" dirty="0" smtClean="0"/>
              <a:t> / under what circumstances this will 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a:t>
            </a:r>
            <a:r>
              <a:rPr lang="en-US" baseline="0" dirty="0" smtClean="0"/>
              <a:t> / how the sender can be </a:t>
            </a:r>
            <a:r>
              <a:rPr lang="en-US" baseline="0" dirty="0" err="1" smtClean="0"/>
              <a:t>reenabled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42</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a:t>
            </a:r>
            <a:r>
              <a:rPr lang="en-US" baseline="0" dirty="0" smtClean="0"/>
              <a:t>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assumptions slide : just take assumptions from dissertation</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a:t>
            </a:r>
            <a:r>
              <a:rPr lang="en-US" dirty="0" smtClean="0"/>
              <a:t>experiments</a:t>
            </a:r>
          </a:p>
          <a:p>
            <a:endParaRPr lang="en-US" dirty="0" smtClean="0"/>
          </a:p>
          <a:p>
            <a:r>
              <a:rPr lang="en-US" dirty="0" smtClean="0"/>
              <a:t>Change</a:t>
            </a:r>
            <a:r>
              <a:rPr lang="en-US" baseline="0" dirty="0" smtClean="0"/>
              <a:t> system to network</a:t>
            </a:r>
          </a:p>
          <a:p>
            <a:endParaRPr lang="en-US" baseline="0" dirty="0" smtClean="0"/>
          </a:p>
          <a:p>
            <a:r>
              <a:rPr lang="en-US" baseline="0" dirty="0" smtClean="0"/>
              <a:t>Spend time on the figure; really explain it</a:t>
            </a:r>
          </a:p>
          <a:p>
            <a:endParaRPr lang="en-US" baseline="0" dirty="0" smtClean="0"/>
          </a:p>
          <a:p>
            <a:r>
              <a:rPr lang="en-US" baseline="0" dirty="0" smtClean="0"/>
              <a:t>Make distinction between network/application &amp;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2015-10-13</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2015-10-13</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a:t>
            </a:r>
            <a:r>
              <a:rPr lang="en-US" dirty="0" smtClean="0"/>
              <a:t>same</a:t>
            </a:r>
            <a:endParaRPr lang="en-US" dirty="0" smtClean="0"/>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3"/>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a:t>
                </a:r>
                <a:r>
                  <a:rPr lang="en-US" dirty="0" smtClean="0"/>
                  <a:t>flow in </a:t>
                </a:r>
                <a:r>
                  <a:rPr lang="en-US" dirty="0" smtClean="0"/>
                  <a:t>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a:t>
                </a:r>
                <a:r>
                  <a:rPr lang="en-US" b="1" dirty="0" smtClean="0"/>
                  <a:t>strict order </a:t>
                </a:r>
                <a:r>
                  <a:rPr lang="en-US" dirty="0" smtClean="0"/>
                  <a:t>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r="-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t>Can our design-time modeling and analysis </a:t>
                </a:r>
                <a:br>
                  <a:rPr lang="en-US" dirty="0" smtClean="0"/>
                </a:br>
                <a:r>
                  <a:rPr lang="en-US" dirty="0" smtClean="0"/>
                  <a:t>better inform our run-time implementation?</a:t>
                </a:r>
              </a:p>
              <a:p>
                <a:r>
                  <a:rPr lang="en-US" dirty="0" smtClean="0"/>
                  <a:t>Integrate design-time models and semantics into </a:t>
                </a:r>
                <a:br>
                  <a:rPr lang="en-US" dirty="0" smtClean="0"/>
                </a:br>
                <a:r>
                  <a:rPr lang="en-US" dirty="0" smtClean="0"/>
                  <a:t>run-time software component-based middleware</a:t>
                </a:r>
              </a:p>
              <a:p>
                <a:pPr lvl="1"/>
                <a:r>
                  <a:rPr lang="en-US" dirty="0" smtClean="0"/>
                  <a:t>Component is the smallest deployable part of an application:</a:t>
                </a:r>
                <a:br>
                  <a:rPr lang="en-US" dirty="0" smtClean="0"/>
                </a:b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oMath>
                </a14:m>
                <a:endParaRPr lang="en-US" dirty="0" smtClean="0"/>
              </a:p>
              <a:p>
                <a:pPr lvl="2"/>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the set of timers in the component, where a timer provides a periodic event trigger to the component</a:t>
                </a:r>
              </a:p>
              <a:p>
                <a:pPr lvl="2"/>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dirty="0" smtClean="0"/>
                  <a:t>: the set of all input/output ports in the component</a:t>
                </a:r>
              </a:p>
              <a:p>
                <a:pPr lvl="2"/>
                <a14:m>
                  <m:oMath xmlns:m="http://schemas.openxmlformats.org/officeDocument/2006/math">
                    <m:r>
                      <a:rPr lang="en-US" b="0" i="1" smtClean="0">
                        <a:latin typeface="Cambria Math" panose="02040503050406030204" pitchFamily="18" charset="0"/>
                      </a:rPr>
                      <m:t>𝐻</m:t>
                    </m:r>
                  </m:oMath>
                </a14:m>
                <a:r>
                  <a:rPr lang="en-US" dirty="0" smtClean="0"/>
                  <a:t>: the single thread which executes all events for the component in FIFO order without preemption</a:t>
                </a:r>
              </a:p>
              <a:p>
                <a:r>
                  <a:rPr lang="en-US" dirty="0" smtClean="0"/>
                  <a:t>An application is a grouping of components and a set of mappings between their ports:</a:t>
                </a:r>
                <a:br>
                  <a:rPr lang="en-US" dirty="0" smtClean="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oMath>
                </a14:m>
                <a:endParaRPr lang="en-US" dirty="0" smtClean="0"/>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a14:m>
                <a:r>
                  <a:rPr lang="en-US" dirty="0" smtClean="0"/>
                  <a:t>: the set of components</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smtClean="0"/>
                  <a:t>: the set of mappings, e.g. between a publisher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sub>
                    </m:sSub>
                  </m:oMath>
                </a14:m>
                <a:r>
                  <a:rPr lang="en-US" dirty="0" smtClean="0"/>
                  <a:t> and a subscriber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𝑌</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𝑋</m:t>
                        </m:r>
                      </m:sub>
                    </m:sSub>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endParaRPr lang="en-US" dirty="0" smtClean="0"/>
              </a:p>
              <a:p>
                <a:r>
                  <a:rPr lang="en-US" dirty="0" smtClean="0"/>
                  <a:t>A deployment contains the hardware nodes and maps components to the nodes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t="-1541"/>
                </a:stretch>
              </a:blipFill>
            </p:spPr>
            <p:txBody>
              <a:bodyPr/>
              <a:lstStyle/>
              <a:p>
                <a:r>
                  <a:rPr lang="en-US">
                    <a:noFill/>
                  </a:rPr>
                  <a:t> </a:t>
                </a:r>
              </a:p>
            </p:txBody>
          </p:sp>
        </mc:Fallback>
      </mc:AlternateContent>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80966" y="2778124"/>
            <a:ext cx="5777395" cy="3622676"/>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7511</TotalTime>
  <Words>4343</Words>
  <Application>Microsoft Office PowerPoint</Application>
  <PresentationFormat>On-screen Show (4:3)</PresentationFormat>
  <Paragraphs>550</Paragraphs>
  <Slides>44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938</cp:revision>
  <cp:lastPrinted>2015-05-07T13:29:00Z</cp:lastPrinted>
  <dcterms:created xsi:type="dcterms:W3CDTF">2006-08-16T00:00:00Z</dcterms:created>
  <dcterms:modified xsi:type="dcterms:W3CDTF">2015-10-13T23:12:02Z</dcterms:modified>
</cp:coreProperties>
</file>